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18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Juhász</a:t>
            </a:r>
            <a:r>
              <a:rPr lang="en-US" dirty="0">
                <a:solidFill>
                  <a:schemeClr val="bg2"/>
                </a:solidFill>
                <a:latin typeface="Abadi"/>
                <a:ea typeface="SF Pro" pitchFamily="2" charset="0"/>
                <a:cs typeface="SF Pro" pitchFamily="2" charset="0"/>
              </a:rPr>
              <a:t> Ferenc</a:t>
            </a:r>
          </a:p>
          <a:p>
            <a:r>
              <a:rPr lang="en-US" dirty="0">
                <a:solidFill>
                  <a:schemeClr val="bg2"/>
                </a:solidFill>
                <a:latin typeface="Abadi" panose="020B0604020104020204" pitchFamily="34" charset="0"/>
                <a:ea typeface="SF Pro" pitchFamily="2" charset="0"/>
                <a:cs typeface="SF Pro" pitchFamily="2" charset="0"/>
              </a:rPr>
              <a:t>2024.07.20</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71909" cy="4351338"/>
          </a:xfrm>
          <a:prstGeom prst="rect">
            <a:avLst/>
          </a:prstGeom>
        </p:spPr>
        <p:txBody>
          <a:bodyPr/>
          <a:lstStyle/>
          <a:p>
            <a:r>
              <a:rPr lang="en-GB" sz="1600" dirty="0">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a:t>
            </a:r>
            <a:r>
              <a:rPr lang="en-GB" sz="1600" dirty="0" err="1">
                <a:latin typeface="Abadi" panose="020B0604020104020204" pitchFamily="34" charset="0"/>
              </a:rPr>
              <a:t>pad.True</a:t>
            </a:r>
            <a:r>
              <a:rPr lang="en-GB" sz="1600" dirty="0">
                <a:latin typeface="Abadi" panose="020B0604020104020204" pitchFamily="34" charset="0"/>
              </a:rPr>
              <a:t> ASDS means the mission outcome was successfully landed on a drone ship False ASDS means the mission outcome was unsuccessfully landed on a drone ship. We mainly convert those outcomes into Training Labels with “1” means the booster successfully landed, “0” means it was unsuccessful. </a:t>
            </a:r>
            <a:endParaRPr lang="en-US"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Kép 2">
            <a:extLst>
              <a:ext uri="{FF2B5EF4-FFF2-40B4-BE49-F238E27FC236}">
                <a16:creationId xmlns:a16="http://schemas.microsoft.com/office/drawing/2014/main" id="{2995CDE3-C19F-527B-C673-50408346575C}"/>
              </a:ext>
            </a:extLst>
          </p:cNvPr>
          <p:cNvPicPr>
            <a:picLocks noChangeAspect="1"/>
          </p:cNvPicPr>
          <p:nvPr/>
        </p:nvPicPr>
        <p:blipFill>
          <a:blip r:embed="rId3"/>
          <a:stretch>
            <a:fillRect/>
          </a:stretch>
        </p:blipFill>
        <p:spPr>
          <a:xfrm>
            <a:off x="7947735" y="1713969"/>
            <a:ext cx="4010585" cy="422016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GB" sz="1600" dirty="0"/>
              <a:t>EDA with Data Visualization Charts were plotted: </a:t>
            </a:r>
          </a:p>
          <a:p>
            <a:pPr marL="0" indent="0">
              <a:lnSpc>
                <a:spcPct val="100000"/>
              </a:lnSpc>
              <a:spcBef>
                <a:spcPts val="1400"/>
              </a:spcBef>
              <a:buNone/>
            </a:pPr>
            <a:r>
              <a:rPr lang="en-GB" sz="1600" dirty="0"/>
              <a:t>	Flight Number vs. Payload Mass, Flight Number vs. Launch Site, Payload Mass vs. Launch Site, Orbit Type vs. Success Rate, Flight Number vs. Orbit Type, Payload Mass vs Orbit Type and Success Rate Yearly Trend </a:t>
            </a:r>
          </a:p>
          <a:p>
            <a:pPr marL="0" indent="0">
              <a:lnSpc>
                <a:spcPct val="100000"/>
              </a:lnSpc>
              <a:spcBef>
                <a:spcPts val="1400"/>
              </a:spcBef>
              <a:buNone/>
            </a:pPr>
            <a:r>
              <a:rPr lang="en-GB" sz="1600" dirty="0"/>
              <a:t>Scatter plots show the relationship between variables. If a relationship exists, they could be used in machine learning model. </a:t>
            </a:r>
          </a:p>
          <a:p>
            <a:pPr marL="0" indent="0">
              <a:lnSpc>
                <a:spcPct val="100000"/>
              </a:lnSpc>
              <a:spcBef>
                <a:spcPts val="1400"/>
              </a:spcBef>
              <a:buNone/>
            </a:pPr>
            <a:r>
              <a:rPr lang="en-GB" sz="1600" dirty="0"/>
              <a:t>Bar charts show comparisons among discrete categories. </a:t>
            </a:r>
          </a:p>
          <a:p>
            <a:pPr marL="0" indent="0">
              <a:lnSpc>
                <a:spcPct val="100000"/>
              </a:lnSpc>
              <a:spcBef>
                <a:spcPts val="1400"/>
              </a:spcBef>
              <a:buNone/>
            </a:pPr>
            <a:r>
              <a:rPr lang="en-GB" sz="1600" dirty="0"/>
              <a:t>The goal is to show the relationship between the specific categories being compared and a measured value. Line charts show trends in data over time (time series).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Performed SQL queries:</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Displaying the names of the unique launch sites in the space mission</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Displaying 5 records where launch sites begin with the string ‘CCA'</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Displaying the total payload mass carried by boosters launched by NASA (CRS)</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Displaying average payload mass carried by booster version F9 v1.1</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Listing the date when the first successful landing outcome in ground pad was achieved</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Listing the names of the boosters which have success in drone ship and have payload mass greater than 4000 but</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less than 6000</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Listing the total number of successful and failure mission outcomes</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Listing the names of the booster versions which have carried the maximum payload mass</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Listing the failed landing outcomes in drone ship, their booster versions and launch site names for the months in</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year 2015</a:t>
            </a:r>
          </a:p>
          <a:p>
            <a:pPr marL="0" indent="0">
              <a:lnSpc>
                <a:spcPct val="100000"/>
              </a:lnSpc>
              <a:spcBef>
                <a:spcPts val="1400"/>
              </a:spcBef>
              <a:buNone/>
            </a:pPr>
            <a:r>
              <a:rPr lang="en-GB" sz="1200" dirty="0">
                <a:solidFill>
                  <a:schemeClr val="accent3">
                    <a:lumMod val="25000"/>
                  </a:schemeClr>
                </a:solidFill>
                <a:latin typeface="Abadi" panose="020B0604020104020204" pitchFamily="34" charset="0"/>
              </a:rPr>
              <a:t>• Ranking the count of landing outcomes (such as Failure (drone ship) or Success (ground pad)) between the date</a:t>
            </a:r>
          </a:p>
          <a:p>
            <a:pPr>
              <a:lnSpc>
                <a:spcPct val="100000"/>
              </a:lnSpc>
              <a:spcBef>
                <a:spcPts val="1400"/>
              </a:spcBef>
            </a:pPr>
            <a:r>
              <a:rPr lang="en-GB" sz="1200" dirty="0">
                <a:solidFill>
                  <a:schemeClr val="accent3">
                    <a:lumMod val="25000"/>
                  </a:schemeClr>
                </a:solidFill>
                <a:latin typeface="Abadi" panose="020B0604020104020204" pitchFamily="34" charset="0"/>
              </a:rPr>
              <a:t>2010-06-04 and 2017-03-20 in descending order</a:t>
            </a:r>
            <a:endParaRPr lang="en-US" sz="1200" dirty="0">
              <a:latin typeface="Abadi" panose="020B0604020104020204" pitchFamily="34" charset="0"/>
            </a:endParaRPr>
          </a:p>
          <a:p>
            <a:endParaRPr lang="en-US" sz="1200" dirty="0">
              <a:latin typeface="Abadi" panose="020B0604020104020204" pitchFamily="34" charset="0"/>
            </a:endParaRPr>
          </a:p>
          <a:p>
            <a:endParaRPr lang="en-US" sz="12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0000" lnSpcReduction="2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Markers of all Launch Sites: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Added Marker with Circle, Popup Label and Text Label of NASA Johnson Space </a:t>
            </a:r>
            <a:r>
              <a:rPr lang="en-GB" sz="2200" dirty="0" err="1">
                <a:solidFill>
                  <a:schemeClr val="accent3">
                    <a:lumMod val="25000"/>
                  </a:schemeClr>
                </a:solidFill>
                <a:latin typeface="Abadi" panose="020B0604020104020204" pitchFamily="34" charset="0"/>
              </a:rPr>
              <a:t>Center</a:t>
            </a:r>
            <a:r>
              <a:rPr lang="en-GB" sz="2200" dirty="0">
                <a:solidFill>
                  <a:schemeClr val="accent3">
                    <a:lumMod val="25000"/>
                  </a:schemeClr>
                </a:solidFill>
                <a:latin typeface="Abadi" panose="020B0604020104020204" pitchFamily="34" charset="0"/>
              </a:rPr>
              <a:t> using</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its latitude and longitude coordinates as a start location.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Added Markers with Circle, Popup Label and Text Label of all Launch Sites using their latitude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and longitude coordinates to show their geographical locations and proximity to Equator and</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coasts.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Coloured Markers of the launch outcomes for each Launch Site: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Added coloured Markers of success (Green) and failed (Red) launches using Marker Cluster to</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identify which launch sites have relatively high success rates.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Distances between a Launch Site to its proximities: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Added coloured Lines to show distances between the Launch Site KSC LC-39A (as an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example) and its proximities like Railway, Highway, Coastline and Closest City.</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Launch Sites Dropdown List: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Added a dropdown list to enable Launch Site selection.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Pie Chart showing Success Launches (All Sites/Certain Site):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Added a pie chart to show the total successful launches count for all sites and the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Success vs. Failed counts for the site, if a specific Launch Site was selected.</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Slider of Payload Mass Range: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Added a slider to select Payload range.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Scatter Chart of Payload Mass vs. Success Rate for the different Booster Versions: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Added a scatter chart to show the correlation between Payload and Launch Success.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Kép 5">
            <a:extLst>
              <a:ext uri="{FF2B5EF4-FFF2-40B4-BE49-F238E27FC236}">
                <a16:creationId xmlns:a16="http://schemas.microsoft.com/office/drawing/2014/main" id="{35732220-7340-6D62-C73F-EF0A8BA8425A}"/>
              </a:ext>
            </a:extLst>
          </p:cNvPr>
          <p:cNvPicPr>
            <a:picLocks noChangeAspect="1"/>
          </p:cNvPicPr>
          <p:nvPr/>
        </p:nvPicPr>
        <p:blipFill>
          <a:blip r:embed="rId3"/>
          <a:stretch>
            <a:fillRect/>
          </a:stretch>
        </p:blipFill>
        <p:spPr>
          <a:xfrm>
            <a:off x="966071" y="1199839"/>
            <a:ext cx="10259857" cy="445832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772" y="4119779"/>
            <a:ext cx="9630307"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earliest flights all failed while the latest flights all succeeded.</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CCAFS SLC 40 launch site has about a half of all launches.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VAFB SLC 4E and KSC LC 39A have higher success rates.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It can be assumed that each new launch has a higher rate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Kép 5">
            <a:extLst>
              <a:ext uri="{FF2B5EF4-FFF2-40B4-BE49-F238E27FC236}">
                <a16:creationId xmlns:a16="http://schemas.microsoft.com/office/drawing/2014/main" id="{5A05F548-C41A-5864-8E68-331A4F96D5C5}"/>
              </a:ext>
            </a:extLst>
          </p:cNvPr>
          <p:cNvPicPr>
            <a:picLocks noChangeAspect="1"/>
          </p:cNvPicPr>
          <p:nvPr/>
        </p:nvPicPr>
        <p:blipFill>
          <a:blip r:embed="rId3"/>
          <a:stretch>
            <a:fillRect/>
          </a:stretch>
        </p:blipFill>
        <p:spPr>
          <a:xfrm>
            <a:off x="0" y="1432431"/>
            <a:ext cx="12192000" cy="25307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5690" y="4119779"/>
            <a:ext cx="10314549"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For every launch site the higher the payload mass, the higher the success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rate.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Most of the launches with payload mass over 7000 kg were successful.</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KSC LC 39A has a 100% success rate for payload mass under 5500 kg too.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Kép 5">
            <a:extLst>
              <a:ext uri="{FF2B5EF4-FFF2-40B4-BE49-F238E27FC236}">
                <a16:creationId xmlns:a16="http://schemas.microsoft.com/office/drawing/2014/main" id="{B1D38513-18DC-6F0C-913D-B7EA9F9E8813}"/>
              </a:ext>
            </a:extLst>
          </p:cNvPr>
          <p:cNvPicPr>
            <a:picLocks noChangeAspect="1"/>
          </p:cNvPicPr>
          <p:nvPr/>
        </p:nvPicPr>
        <p:blipFill>
          <a:blip r:embed="rId3"/>
          <a:stretch>
            <a:fillRect/>
          </a:stretch>
        </p:blipFill>
        <p:spPr>
          <a:xfrm>
            <a:off x="0" y="1341005"/>
            <a:ext cx="12192000" cy="25492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Orbits with 100% success rate: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ES-L1, GEO, HEO, SSO</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Orbits with 0% success rate: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SO</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Orbits with success rate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between 50% and 85%:</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GTO, ISS, LEO, MEO, PO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Kép 5">
            <a:extLst>
              <a:ext uri="{FF2B5EF4-FFF2-40B4-BE49-F238E27FC236}">
                <a16:creationId xmlns:a16="http://schemas.microsoft.com/office/drawing/2014/main" id="{7FDEFBA5-91D5-87CF-5404-711420A5318A}"/>
              </a:ext>
            </a:extLst>
          </p:cNvPr>
          <p:cNvPicPr>
            <a:picLocks noChangeAspect="1"/>
          </p:cNvPicPr>
          <p:nvPr/>
        </p:nvPicPr>
        <p:blipFill>
          <a:blip r:embed="rId3"/>
          <a:stretch>
            <a:fillRect/>
          </a:stretch>
        </p:blipFill>
        <p:spPr>
          <a:xfrm>
            <a:off x="6315641" y="1239148"/>
            <a:ext cx="5534797" cy="53347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6810" y="4521417"/>
            <a:ext cx="10060549"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In the LEO orbit the Success appears related to the number of flights;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on the other hand, there seems to be no relationship between flight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Kép 5">
            <a:extLst>
              <a:ext uri="{FF2B5EF4-FFF2-40B4-BE49-F238E27FC236}">
                <a16:creationId xmlns:a16="http://schemas.microsoft.com/office/drawing/2014/main" id="{7A8E2287-1DAE-0029-A798-0CB52B62DFC9}"/>
              </a:ext>
            </a:extLst>
          </p:cNvPr>
          <p:cNvPicPr>
            <a:picLocks noChangeAspect="1"/>
          </p:cNvPicPr>
          <p:nvPr/>
        </p:nvPicPr>
        <p:blipFill>
          <a:blip r:embed="rId3"/>
          <a:stretch>
            <a:fillRect/>
          </a:stretch>
        </p:blipFill>
        <p:spPr>
          <a:xfrm>
            <a:off x="0" y="1542838"/>
            <a:ext cx="12192000" cy="25234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4250" y="4709160"/>
            <a:ext cx="10687961"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Heavy payloads have a negative influence on GTO orbits and positive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on GTO and Polar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Kép 5">
            <a:extLst>
              <a:ext uri="{FF2B5EF4-FFF2-40B4-BE49-F238E27FC236}">
                <a16:creationId xmlns:a16="http://schemas.microsoft.com/office/drawing/2014/main" id="{91FFD833-2FE8-A8E3-50C2-5B357BCF3B6A}"/>
              </a:ext>
            </a:extLst>
          </p:cNvPr>
          <p:cNvPicPr>
            <a:picLocks noChangeAspect="1"/>
          </p:cNvPicPr>
          <p:nvPr/>
        </p:nvPicPr>
        <p:blipFill>
          <a:blip r:embed="rId3"/>
          <a:stretch>
            <a:fillRect/>
          </a:stretch>
        </p:blipFill>
        <p:spPr>
          <a:xfrm>
            <a:off x="0" y="1573732"/>
            <a:ext cx="12192000" cy="24772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success rate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since 2013 kept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Kép 5">
            <a:extLst>
              <a:ext uri="{FF2B5EF4-FFF2-40B4-BE49-F238E27FC236}">
                <a16:creationId xmlns:a16="http://schemas.microsoft.com/office/drawing/2014/main" id="{D90EB240-A975-D827-EC34-4A7EC9441827}"/>
              </a:ext>
            </a:extLst>
          </p:cNvPr>
          <p:cNvPicPr>
            <a:picLocks noChangeAspect="1"/>
          </p:cNvPicPr>
          <p:nvPr/>
        </p:nvPicPr>
        <p:blipFill>
          <a:blip r:embed="rId3"/>
          <a:stretch>
            <a:fillRect/>
          </a:stretch>
        </p:blipFill>
        <p:spPr>
          <a:xfrm>
            <a:off x="4140946" y="1336757"/>
            <a:ext cx="7506748" cy="52775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a:t>
            </a:r>
            <a:r>
              <a:rPr lang="en-US" sz="2200" dirty="0" err="1">
                <a:solidFill>
                  <a:schemeClr val="accent3">
                    <a:lumMod val="25000"/>
                  </a:schemeClr>
                </a:solidFill>
                <a:latin typeface="Abadi" panose="020B0604020104020204" pitchFamily="34" charset="0"/>
              </a:rPr>
              <a:t>launh</a:t>
            </a:r>
            <a:r>
              <a:rPr lang="en-US" sz="2200" dirty="0">
                <a:solidFill>
                  <a:schemeClr val="accent3">
                    <a:lumMod val="25000"/>
                  </a:schemeClr>
                </a:solidFill>
                <a:latin typeface="Abadi" panose="020B0604020104020204" pitchFamily="34" charset="0"/>
              </a:rPr>
              <a:t>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Kép 5">
            <a:extLst>
              <a:ext uri="{FF2B5EF4-FFF2-40B4-BE49-F238E27FC236}">
                <a16:creationId xmlns:a16="http://schemas.microsoft.com/office/drawing/2014/main" id="{00D95572-11E8-FDB1-EE66-9523F3F9F806}"/>
              </a:ext>
            </a:extLst>
          </p:cNvPr>
          <p:cNvPicPr>
            <a:picLocks noChangeAspect="1"/>
          </p:cNvPicPr>
          <p:nvPr/>
        </p:nvPicPr>
        <p:blipFill>
          <a:blip r:embed="rId3"/>
          <a:stretch>
            <a:fillRect/>
          </a:stretch>
        </p:blipFill>
        <p:spPr>
          <a:xfrm>
            <a:off x="0" y="1359350"/>
            <a:ext cx="12192000" cy="2566249"/>
          </a:xfrm>
          <a:prstGeom prst="rect">
            <a:avLst/>
          </a:prstGeom>
        </p:spPr>
      </p:pic>
      <p:sp>
        <p:nvSpPr>
          <p:cNvPr id="2" name="Content Placeholder 4">
            <a:extLst>
              <a:ext uri="{FF2B5EF4-FFF2-40B4-BE49-F238E27FC236}">
                <a16:creationId xmlns:a16="http://schemas.microsoft.com/office/drawing/2014/main" id="{ED63B61E-F65C-5232-20DF-54A29E25037F}"/>
              </a:ext>
            </a:extLst>
          </p:cNvPr>
          <p:cNvSpPr txBox="1">
            <a:spLocks/>
          </p:cNvSpPr>
          <p:nvPr/>
        </p:nvSpPr>
        <p:spPr>
          <a:xfrm>
            <a:off x="734028" y="447738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GB" sz="220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r>
              <a:rPr lang="en-GB" sz="2200">
                <a:solidFill>
                  <a:schemeClr val="accent3">
                    <a:lumMod val="25000"/>
                  </a:schemeClr>
                </a:solidFill>
                <a:latin typeface="Abadi" panose="020B0604020104020204" pitchFamily="34" charset="0"/>
              </a:rPr>
              <a:t>• Displaying the names of the unique launch sites in the space mission.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006556"/>
            <a:ext cx="9745589" cy="435133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Displaying 5 records where launch sites begin with the string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Kép 7">
            <a:extLst>
              <a:ext uri="{FF2B5EF4-FFF2-40B4-BE49-F238E27FC236}">
                <a16:creationId xmlns:a16="http://schemas.microsoft.com/office/drawing/2014/main" id="{12FFD02E-312F-74C7-2AC2-C28A3B8424F6}"/>
              </a:ext>
            </a:extLst>
          </p:cNvPr>
          <p:cNvPicPr>
            <a:picLocks noChangeAspect="1"/>
          </p:cNvPicPr>
          <p:nvPr/>
        </p:nvPicPr>
        <p:blipFill>
          <a:blip r:embed="rId3"/>
          <a:stretch>
            <a:fillRect/>
          </a:stretch>
        </p:blipFill>
        <p:spPr>
          <a:xfrm>
            <a:off x="0" y="1087699"/>
            <a:ext cx="12192000" cy="39188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4890" y="4682331"/>
            <a:ext cx="9745589" cy="435133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Displaying the total payload mass carried by boosters launched by 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Kép 5">
            <a:extLst>
              <a:ext uri="{FF2B5EF4-FFF2-40B4-BE49-F238E27FC236}">
                <a16:creationId xmlns:a16="http://schemas.microsoft.com/office/drawing/2014/main" id="{48FFE474-3782-4708-3304-30A1F978B420}"/>
              </a:ext>
            </a:extLst>
          </p:cNvPr>
          <p:cNvPicPr>
            <a:picLocks noChangeAspect="1"/>
          </p:cNvPicPr>
          <p:nvPr/>
        </p:nvPicPr>
        <p:blipFill>
          <a:blip r:embed="rId3"/>
          <a:stretch>
            <a:fillRect/>
          </a:stretch>
        </p:blipFill>
        <p:spPr>
          <a:xfrm>
            <a:off x="0" y="1652292"/>
            <a:ext cx="12192000" cy="176682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82331"/>
            <a:ext cx="9745589" cy="435133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Displaying average payload mass carried by booster version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Kép 5">
            <a:extLst>
              <a:ext uri="{FF2B5EF4-FFF2-40B4-BE49-F238E27FC236}">
                <a16:creationId xmlns:a16="http://schemas.microsoft.com/office/drawing/2014/main" id="{501E81E7-7F97-4CD8-B4A3-3BDE03627C9B}"/>
              </a:ext>
            </a:extLst>
          </p:cNvPr>
          <p:cNvPicPr>
            <a:picLocks noChangeAspect="1"/>
          </p:cNvPicPr>
          <p:nvPr/>
        </p:nvPicPr>
        <p:blipFill>
          <a:blip r:embed="rId3"/>
          <a:stretch>
            <a:fillRect/>
          </a:stretch>
        </p:blipFill>
        <p:spPr>
          <a:xfrm>
            <a:off x="0" y="1549479"/>
            <a:ext cx="12192000" cy="17629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82331"/>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Listing the date when the first successful landing outcome in ground</a:t>
            </a:r>
          </a:p>
          <a:p>
            <a:pPr marL="0" indent="0">
              <a:lnSpc>
                <a:spcPct val="100000"/>
              </a:lnSpc>
              <a:spcBef>
                <a:spcPts val="1400"/>
              </a:spcBef>
              <a:buNone/>
            </a:pPr>
            <a:r>
              <a:rPr lang="en-GB" sz="2200" dirty="0">
                <a:solidFill>
                  <a:schemeClr val="accent3">
                    <a:lumMod val="25000"/>
                  </a:schemeClr>
                </a:solidFill>
                <a:latin typeface="Abadi"/>
              </a:rPr>
              <a:t>pad was achieved.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Kép 5">
            <a:extLst>
              <a:ext uri="{FF2B5EF4-FFF2-40B4-BE49-F238E27FC236}">
                <a16:creationId xmlns:a16="http://schemas.microsoft.com/office/drawing/2014/main" id="{FF945CA5-BF84-E4BB-207E-340C565DE8CF}"/>
              </a:ext>
            </a:extLst>
          </p:cNvPr>
          <p:cNvPicPr>
            <a:picLocks noChangeAspect="1"/>
          </p:cNvPicPr>
          <p:nvPr/>
        </p:nvPicPr>
        <p:blipFill>
          <a:blip r:embed="rId3"/>
          <a:stretch>
            <a:fillRect/>
          </a:stretch>
        </p:blipFill>
        <p:spPr>
          <a:xfrm>
            <a:off x="0" y="1520469"/>
            <a:ext cx="12192000" cy="18209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6330" y="47720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Listing the names of the boosters which have success in drone ship</a:t>
            </a:r>
          </a:p>
          <a:p>
            <a:pPr marL="0" indent="0">
              <a:lnSpc>
                <a:spcPct val="100000"/>
              </a:lnSpc>
              <a:spcBef>
                <a:spcPts val="1400"/>
              </a:spcBef>
              <a:buNone/>
            </a:pPr>
            <a:r>
              <a:rPr lang="en-GB" sz="2200" dirty="0">
                <a:solidFill>
                  <a:schemeClr val="accent3">
                    <a:lumMod val="25000"/>
                  </a:schemeClr>
                </a:solidFill>
                <a:latin typeface="Abadi"/>
              </a:rPr>
              <a:t>and have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Kép 2">
            <a:extLst>
              <a:ext uri="{FF2B5EF4-FFF2-40B4-BE49-F238E27FC236}">
                <a16:creationId xmlns:a16="http://schemas.microsoft.com/office/drawing/2014/main" id="{278C1490-5C0E-6665-DF5B-114678563045}"/>
              </a:ext>
            </a:extLst>
          </p:cNvPr>
          <p:cNvPicPr>
            <a:picLocks noChangeAspect="1"/>
          </p:cNvPicPr>
          <p:nvPr/>
        </p:nvPicPr>
        <p:blipFill>
          <a:blip r:embed="rId3"/>
          <a:stretch>
            <a:fillRect/>
          </a:stretch>
        </p:blipFill>
        <p:spPr>
          <a:xfrm>
            <a:off x="-12668" y="1388638"/>
            <a:ext cx="12192000" cy="27566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4617"/>
            <a:ext cx="4017889"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500" b="1"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Data collection</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Data wrangling</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Exploratory Data Analysis with Data Visualization</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Exploratory Data Analysis with SQL</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Building an interactive map with Folium</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Building a Dashboard with </a:t>
            </a:r>
            <a:r>
              <a:rPr lang="en-GB" sz="1200" dirty="0" err="1">
                <a:solidFill>
                  <a:schemeClr val="accent3">
                    <a:lumMod val="25000"/>
                  </a:schemeClr>
                </a:solidFill>
                <a:latin typeface="Abadi" panose="020B0604020104020204" pitchFamily="34" charset="0"/>
              </a:rPr>
              <a:t>Plotly</a:t>
            </a:r>
            <a:r>
              <a:rPr lang="en-GB" sz="1200" dirty="0">
                <a:solidFill>
                  <a:schemeClr val="accent3">
                    <a:lumMod val="25000"/>
                  </a:schemeClr>
                </a:solidFill>
                <a:latin typeface="Abadi" panose="020B0604020104020204" pitchFamily="34" charset="0"/>
              </a:rPr>
              <a:t> Dash</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Predictive analysis (Classification)</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500" b="1" dirty="0">
                <a:solidFill>
                  <a:schemeClr val="accent3">
                    <a:lumMod val="25000"/>
                  </a:schemeClr>
                </a:solidFill>
                <a:latin typeface="Abadi" panose="020B0604020104020204" pitchFamily="34" charset="0"/>
              </a:rPr>
              <a:t>Summary of all results</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Exploratory Data Analysis results</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Interactive analytics demo in screenshots</a:t>
            </a:r>
          </a:p>
          <a:p>
            <a:pPr marL="457200" lvl="1" indent="0">
              <a:lnSpc>
                <a:spcPct val="100000"/>
              </a:lnSpc>
              <a:spcBef>
                <a:spcPts val="1400"/>
              </a:spcBef>
              <a:buNone/>
            </a:pPr>
            <a:r>
              <a:rPr lang="en-GB" sz="1200" dirty="0">
                <a:solidFill>
                  <a:schemeClr val="accent3">
                    <a:lumMod val="25000"/>
                  </a:schemeClr>
                </a:solidFill>
                <a:latin typeface="Abadi" panose="020B0604020104020204" pitchFamily="34" charset="0"/>
              </a:rPr>
              <a:t>- Predictive analysis results</a:t>
            </a: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1770" y="5249545"/>
            <a:ext cx="9745589" cy="435133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Listing the total number of successful and failure mission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Kép 5">
            <a:extLst>
              <a:ext uri="{FF2B5EF4-FFF2-40B4-BE49-F238E27FC236}">
                <a16:creationId xmlns:a16="http://schemas.microsoft.com/office/drawing/2014/main" id="{858B791B-780B-A0A8-491F-A2EDEFDEBF9D}"/>
              </a:ext>
            </a:extLst>
          </p:cNvPr>
          <p:cNvPicPr>
            <a:picLocks noChangeAspect="1"/>
          </p:cNvPicPr>
          <p:nvPr/>
        </p:nvPicPr>
        <p:blipFill>
          <a:blip r:embed="rId3"/>
          <a:stretch>
            <a:fillRect/>
          </a:stretch>
        </p:blipFill>
        <p:spPr>
          <a:xfrm>
            <a:off x="0" y="1447028"/>
            <a:ext cx="12192000" cy="245501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12313"/>
            <a:ext cx="9745589" cy="4351338"/>
          </a:xfrm>
          <a:prstGeom prst="rect">
            <a:avLst/>
          </a:prstGeom>
        </p:spPr>
        <p:txBody>
          <a:bodyPr>
            <a:normAutofit/>
          </a:bodyPr>
          <a:lstStyle/>
          <a:p>
            <a:pPr marL="0" indent="0">
              <a:lnSpc>
                <a:spcPct val="100000"/>
              </a:lnSpc>
              <a:spcBef>
                <a:spcPts val="1400"/>
              </a:spcBef>
              <a:buNone/>
            </a:pPr>
            <a:r>
              <a:rPr lang="en-GB" sz="1600" dirty="0"/>
              <a:t>Explanation:</a:t>
            </a:r>
          </a:p>
          <a:p>
            <a:pPr marL="0" indent="0">
              <a:lnSpc>
                <a:spcPct val="100000"/>
              </a:lnSpc>
              <a:spcBef>
                <a:spcPts val="1400"/>
              </a:spcBef>
              <a:buNone/>
            </a:pPr>
            <a:r>
              <a:rPr lang="en-GB" sz="1600" dirty="0"/>
              <a:t>• Listing the names of the booster versions which have carried the maximum</a:t>
            </a:r>
          </a:p>
          <a:p>
            <a:pPr marL="0" indent="0">
              <a:lnSpc>
                <a:spcPct val="100000"/>
              </a:lnSpc>
              <a:spcBef>
                <a:spcPts val="1400"/>
              </a:spcBef>
              <a:buNone/>
            </a:pPr>
            <a:r>
              <a:rPr lang="en-GB" sz="1600" dirty="0"/>
              <a:t>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Kép 5">
            <a:extLst>
              <a:ext uri="{FF2B5EF4-FFF2-40B4-BE49-F238E27FC236}">
                <a16:creationId xmlns:a16="http://schemas.microsoft.com/office/drawing/2014/main" id="{30A24F13-B400-ECAA-1FC7-6445009BF45A}"/>
              </a:ext>
            </a:extLst>
          </p:cNvPr>
          <p:cNvPicPr>
            <a:picLocks noChangeAspect="1"/>
          </p:cNvPicPr>
          <p:nvPr/>
        </p:nvPicPr>
        <p:blipFill>
          <a:blip r:embed="rId3"/>
          <a:stretch>
            <a:fillRect/>
          </a:stretch>
        </p:blipFill>
        <p:spPr>
          <a:xfrm>
            <a:off x="0" y="1452671"/>
            <a:ext cx="12192000" cy="39526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6170" y="479234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Listing the failed landing outcomes in drone ship, their booster</a:t>
            </a:r>
          </a:p>
          <a:p>
            <a:pPr marL="0" indent="0">
              <a:lnSpc>
                <a:spcPct val="100000"/>
              </a:lnSpc>
              <a:spcBef>
                <a:spcPts val="1400"/>
              </a:spcBef>
              <a:buNone/>
            </a:pPr>
            <a:r>
              <a:rPr lang="en-GB" sz="2200" dirty="0">
                <a:solidFill>
                  <a:schemeClr val="accent3">
                    <a:lumMod val="25000"/>
                  </a:schemeClr>
                </a:solidFill>
                <a:latin typeface="Abadi"/>
              </a:rPr>
              <a:t>versions and launch site names for the months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Kép 5">
            <a:extLst>
              <a:ext uri="{FF2B5EF4-FFF2-40B4-BE49-F238E27FC236}">
                <a16:creationId xmlns:a16="http://schemas.microsoft.com/office/drawing/2014/main" id="{65C56DD1-01CF-4219-1BC0-88CDD0402B29}"/>
              </a:ext>
            </a:extLst>
          </p:cNvPr>
          <p:cNvPicPr>
            <a:picLocks noChangeAspect="1"/>
          </p:cNvPicPr>
          <p:nvPr/>
        </p:nvPicPr>
        <p:blipFill>
          <a:blip r:embed="rId3"/>
          <a:stretch>
            <a:fillRect/>
          </a:stretch>
        </p:blipFill>
        <p:spPr>
          <a:xfrm>
            <a:off x="0" y="1512573"/>
            <a:ext cx="12192000" cy="212597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44941"/>
            <a:ext cx="9745589" cy="4351338"/>
          </a:xfrm>
          <a:prstGeom prst="rect">
            <a:avLst/>
          </a:prstGeom>
        </p:spPr>
        <p:txBody>
          <a:bodyPr lIns="91440" tIns="45720" rIns="91440" bIns="45720" anchor="t"/>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Ranking the count of landing outcomes (such as Failure (drone ship) or Success (ground pad)) between the date 2010-06-04 and 2017-03-20 in descending order.</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Kép 5">
            <a:extLst>
              <a:ext uri="{FF2B5EF4-FFF2-40B4-BE49-F238E27FC236}">
                <a16:creationId xmlns:a16="http://schemas.microsoft.com/office/drawing/2014/main" id="{E0F345DD-2421-5D11-DE46-FCD191B3923E}"/>
              </a:ext>
            </a:extLst>
          </p:cNvPr>
          <p:cNvPicPr>
            <a:picLocks noChangeAspect="1"/>
          </p:cNvPicPr>
          <p:nvPr/>
        </p:nvPicPr>
        <p:blipFill>
          <a:blip r:embed="rId3"/>
          <a:stretch>
            <a:fillRect/>
          </a:stretch>
        </p:blipFill>
        <p:spPr>
          <a:xfrm>
            <a:off x="-27549" y="1267475"/>
            <a:ext cx="12192000" cy="397746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681220"/>
            <a:ext cx="4848470" cy="4351338"/>
          </a:xfrm>
          <a:prstGeom prst="rect">
            <a:avLst/>
          </a:prstGeom>
        </p:spPr>
        <p:txBody>
          <a:bodyPr lIns="91440" tIns="45720" rIns="91440" bIns="45720" anchor="t">
            <a:noAutofit/>
          </a:bodyPr>
          <a:lstStyle/>
          <a:p>
            <a:pPr marL="0" indent="0" algn="just">
              <a:lnSpc>
                <a:spcPct val="100000"/>
              </a:lnSpc>
              <a:spcBef>
                <a:spcPts val="1400"/>
              </a:spcBef>
              <a:buNone/>
            </a:pPr>
            <a:r>
              <a:rPr lang="en-GB" sz="2400" dirty="0">
                <a:solidFill>
                  <a:schemeClr val="accent3">
                    <a:lumMod val="25000"/>
                  </a:schemeClr>
                </a:solidFill>
                <a:latin typeface="Abadi"/>
              </a:rPr>
              <a:t>Explanation:</a:t>
            </a:r>
          </a:p>
          <a:p>
            <a:pPr marL="0" indent="0" algn="just">
              <a:lnSpc>
                <a:spcPct val="100000"/>
              </a:lnSpc>
              <a:spcBef>
                <a:spcPts val="1400"/>
              </a:spcBef>
              <a:buNone/>
            </a:pPr>
            <a:r>
              <a:rPr lang="en-GB" sz="2400" dirty="0">
                <a:solidFill>
                  <a:schemeClr val="accent3">
                    <a:lumMod val="25000"/>
                  </a:schemeClr>
                </a:solidFill>
                <a:latin typeface="Abadi"/>
              </a:rPr>
              <a:t>• </a:t>
            </a:r>
            <a:r>
              <a:rPr lang="en-GB" sz="1600" dirty="0">
                <a:solidFill>
                  <a:schemeClr val="accent3">
                    <a:lumMod val="25000"/>
                  </a:schemeClr>
                </a:solidFill>
                <a:latin typeface="Abadi"/>
              </a:rPr>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p>
          <a:p>
            <a:pPr marL="0" indent="0" algn="just">
              <a:lnSpc>
                <a:spcPct val="100000"/>
              </a:lnSpc>
              <a:spcBef>
                <a:spcPts val="1400"/>
              </a:spcBef>
              <a:buNone/>
            </a:pPr>
            <a:r>
              <a:rPr lang="en-GB" sz="1600" dirty="0">
                <a:solidFill>
                  <a:schemeClr val="accent3">
                    <a:lumMod val="25000"/>
                  </a:schemeClr>
                </a:solidFill>
                <a:latin typeface="Abadi"/>
              </a:rPr>
              <a:t>• All launch sites are in very close proximity to the coast, while launching rockets towards the ocean it minimises the risk of having any debris dropping or exploding near people.</a:t>
            </a: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All launch sites’ location markers on a global map</a:t>
            </a:r>
            <a:endParaRPr lang="en-US" dirty="0">
              <a:solidFill>
                <a:srgbClr val="0B49CB"/>
              </a:solidFill>
              <a:latin typeface="Abadi"/>
            </a:endParaRPr>
          </a:p>
        </p:txBody>
      </p:sp>
      <p:pic>
        <p:nvPicPr>
          <p:cNvPr id="6" name="Kép 5">
            <a:extLst>
              <a:ext uri="{FF2B5EF4-FFF2-40B4-BE49-F238E27FC236}">
                <a16:creationId xmlns:a16="http://schemas.microsoft.com/office/drawing/2014/main" id="{DC0A575C-496B-EBEF-651A-D15A120D4748}"/>
              </a:ext>
            </a:extLst>
          </p:cNvPr>
          <p:cNvPicPr>
            <a:picLocks noChangeAspect="1"/>
          </p:cNvPicPr>
          <p:nvPr/>
        </p:nvPicPr>
        <p:blipFill>
          <a:blip r:embed="rId3"/>
          <a:stretch>
            <a:fillRect/>
          </a:stretch>
        </p:blipFill>
        <p:spPr>
          <a:xfrm>
            <a:off x="5654403" y="1351782"/>
            <a:ext cx="6496957" cy="550621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From the colour-</a:t>
            </a:r>
            <a:r>
              <a:rPr lang="en-GB" sz="2200" dirty="0" err="1">
                <a:solidFill>
                  <a:schemeClr val="accent3">
                    <a:lumMod val="25000"/>
                  </a:schemeClr>
                </a:solidFill>
                <a:latin typeface="Abadi"/>
              </a:rPr>
              <a:t>labeled</a:t>
            </a:r>
            <a:r>
              <a:rPr lang="en-GB" sz="2200" dirty="0">
                <a:solidFill>
                  <a:schemeClr val="accent3">
                    <a:lumMod val="25000"/>
                  </a:schemeClr>
                </a:solidFill>
                <a:latin typeface="Abadi"/>
              </a:rPr>
              <a:t> markers</a:t>
            </a:r>
          </a:p>
          <a:p>
            <a:pPr marL="0" indent="0">
              <a:lnSpc>
                <a:spcPct val="100000"/>
              </a:lnSpc>
              <a:spcBef>
                <a:spcPts val="1400"/>
              </a:spcBef>
              <a:buNone/>
            </a:pPr>
            <a:r>
              <a:rPr lang="en-GB" sz="2200" dirty="0">
                <a:solidFill>
                  <a:schemeClr val="accent3">
                    <a:lumMod val="25000"/>
                  </a:schemeClr>
                </a:solidFill>
                <a:latin typeface="Abadi"/>
              </a:rPr>
              <a:t>we should be able to easily</a:t>
            </a:r>
          </a:p>
          <a:p>
            <a:pPr marL="0" indent="0">
              <a:lnSpc>
                <a:spcPct val="100000"/>
              </a:lnSpc>
              <a:spcBef>
                <a:spcPts val="1400"/>
              </a:spcBef>
              <a:buNone/>
            </a:pPr>
            <a:r>
              <a:rPr lang="en-GB" sz="2200" dirty="0">
                <a:solidFill>
                  <a:schemeClr val="accent3">
                    <a:lumMod val="25000"/>
                  </a:schemeClr>
                </a:solidFill>
                <a:latin typeface="Abadi"/>
              </a:rPr>
              <a:t>identify which launch sites have</a:t>
            </a:r>
          </a:p>
          <a:p>
            <a:pPr marL="0" indent="0">
              <a:lnSpc>
                <a:spcPct val="100000"/>
              </a:lnSpc>
              <a:spcBef>
                <a:spcPts val="1400"/>
              </a:spcBef>
              <a:buNone/>
            </a:pPr>
            <a:r>
              <a:rPr lang="en-GB" sz="2200" dirty="0">
                <a:solidFill>
                  <a:schemeClr val="accent3">
                    <a:lumMod val="25000"/>
                  </a:schemeClr>
                </a:solidFill>
                <a:latin typeface="Abadi"/>
              </a:rPr>
              <a:t>relatively high success rates.</a:t>
            </a:r>
          </a:p>
          <a:p>
            <a:pPr marL="0" indent="0">
              <a:lnSpc>
                <a:spcPct val="100000"/>
              </a:lnSpc>
              <a:spcBef>
                <a:spcPts val="1400"/>
              </a:spcBef>
              <a:buNone/>
            </a:pPr>
            <a:r>
              <a:rPr lang="en-GB" sz="2200" dirty="0">
                <a:solidFill>
                  <a:schemeClr val="accent3">
                    <a:lumMod val="25000"/>
                  </a:schemeClr>
                </a:solidFill>
                <a:latin typeface="Abadi"/>
              </a:rPr>
              <a:t>- </a:t>
            </a:r>
            <a:r>
              <a:rPr lang="en-GB" sz="2200" dirty="0">
                <a:solidFill>
                  <a:srgbClr val="00B050"/>
                </a:solidFill>
                <a:latin typeface="Abadi"/>
              </a:rPr>
              <a:t>Green Marker </a:t>
            </a:r>
            <a:r>
              <a:rPr lang="en-GB" sz="2200" dirty="0">
                <a:solidFill>
                  <a:schemeClr val="accent3">
                    <a:lumMod val="25000"/>
                  </a:schemeClr>
                </a:solidFill>
                <a:latin typeface="Abadi"/>
              </a:rPr>
              <a:t>= Successful</a:t>
            </a:r>
          </a:p>
          <a:p>
            <a:pPr marL="0" indent="0">
              <a:lnSpc>
                <a:spcPct val="100000"/>
              </a:lnSpc>
              <a:spcBef>
                <a:spcPts val="1400"/>
              </a:spcBef>
              <a:buNone/>
            </a:pPr>
            <a:r>
              <a:rPr lang="en-GB" sz="2200" dirty="0" err="1">
                <a:solidFill>
                  <a:schemeClr val="accent3">
                    <a:lumMod val="25000"/>
                  </a:schemeClr>
                </a:solidFill>
                <a:latin typeface="Abadi"/>
              </a:rPr>
              <a:t>LaunchS</a:t>
            </a:r>
            <a:endParaRPr lang="en-GB" sz="2200" dirty="0">
              <a:solidFill>
                <a:schemeClr val="accent3">
                  <a:lumMod val="25000"/>
                </a:schemeClr>
              </a:solidFill>
              <a:latin typeface="Abadi"/>
            </a:endParaRPr>
          </a:p>
          <a:p>
            <a:pPr marL="0" indent="0">
              <a:lnSpc>
                <a:spcPct val="100000"/>
              </a:lnSpc>
              <a:spcBef>
                <a:spcPts val="1400"/>
              </a:spcBef>
              <a:buNone/>
            </a:pPr>
            <a:r>
              <a:rPr lang="en-GB" sz="2200" dirty="0">
                <a:solidFill>
                  <a:schemeClr val="accent3">
                    <a:lumMod val="25000"/>
                  </a:schemeClr>
                </a:solidFill>
                <a:latin typeface="Abadi"/>
              </a:rPr>
              <a:t>- </a:t>
            </a:r>
            <a:r>
              <a:rPr lang="en-GB" sz="2200" dirty="0">
                <a:solidFill>
                  <a:srgbClr val="C00000"/>
                </a:solidFill>
                <a:latin typeface="Abadi"/>
              </a:rPr>
              <a:t>Red Marker </a:t>
            </a:r>
            <a:r>
              <a:rPr lang="en-GB" sz="2200" dirty="0">
                <a:solidFill>
                  <a:schemeClr val="accent3">
                    <a:lumMod val="25000"/>
                  </a:schemeClr>
                </a:solidFill>
                <a:latin typeface="Abadi"/>
              </a:rPr>
              <a:t>= Failed Launch</a:t>
            </a:r>
          </a:p>
          <a:p>
            <a:pPr marL="0" indent="0">
              <a:lnSpc>
                <a:spcPct val="100000"/>
              </a:lnSpc>
              <a:spcBef>
                <a:spcPts val="1400"/>
              </a:spcBef>
              <a:buNone/>
            </a:pPr>
            <a:r>
              <a:rPr lang="en-GB" sz="2200" dirty="0">
                <a:solidFill>
                  <a:schemeClr val="accent3">
                    <a:lumMod val="25000"/>
                  </a:schemeClr>
                </a:solidFill>
                <a:latin typeface="Abadi"/>
              </a:rPr>
              <a:t>• Launch Site KSC LC-39A has a</a:t>
            </a:r>
          </a:p>
          <a:p>
            <a:pPr marL="0" indent="0">
              <a:lnSpc>
                <a:spcPct val="100000"/>
              </a:lnSpc>
              <a:spcBef>
                <a:spcPts val="1400"/>
              </a:spcBef>
              <a:buNone/>
            </a:pPr>
            <a:r>
              <a:rPr lang="en-GB" sz="2200" dirty="0">
                <a:solidFill>
                  <a:schemeClr val="accent3">
                    <a:lumMod val="25000"/>
                  </a:schemeClr>
                </a:solidFill>
                <a:latin typeface="Abadi"/>
              </a:rPr>
              <a:t>very high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Colour-</a:t>
            </a:r>
            <a:r>
              <a:rPr lang="en-GB" dirty="0" err="1"/>
              <a:t>labeled</a:t>
            </a:r>
            <a:r>
              <a:rPr lang="en-GB" dirty="0"/>
              <a:t> launch records on the map</a:t>
            </a:r>
            <a:endParaRPr lang="en-US" dirty="0">
              <a:solidFill>
                <a:srgbClr val="0B49CB"/>
              </a:solidFill>
              <a:latin typeface="Abadi"/>
            </a:endParaRPr>
          </a:p>
        </p:txBody>
      </p:sp>
      <p:pic>
        <p:nvPicPr>
          <p:cNvPr id="4" name="Kép 3">
            <a:extLst>
              <a:ext uri="{FF2B5EF4-FFF2-40B4-BE49-F238E27FC236}">
                <a16:creationId xmlns:a16="http://schemas.microsoft.com/office/drawing/2014/main" id="{4FD66DD5-524C-9D04-9F5C-E4694DB400AF}"/>
              </a:ext>
            </a:extLst>
          </p:cNvPr>
          <p:cNvPicPr>
            <a:picLocks noChangeAspect="1"/>
          </p:cNvPicPr>
          <p:nvPr/>
        </p:nvPicPr>
        <p:blipFill>
          <a:blip r:embed="rId3"/>
          <a:stretch>
            <a:fillRect/>
          </a:stretch>
        </p:blipFill>
        <p:spPr>
          <a:xfrm>
            <a:off x="6638150" y="1257711"/>
            <a:ext cx="5553850" cy="548716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745356"/>
            <a:ext cx="5325989" cy="4314825"/>
          </a:xfrm>
          <a:prstGeom prst="rect">
            <a:avLst/>
          </a:prstGeom>
        </p:spPr>
        <p:txBody>
          <a:bodyPr lIns="91440" tIns="45720" rIns="91440" bIns="45720" anchor="t">
            <a:noAutofit/>
          </a:bodyPr>
          <a:lstStyle/>
          <a:p>
            <a:pPr marL="0" indent="0">
              <a:lnSpc>
                <a:spcPct val="100000"/>
              </a:lnSpc>
              <a:spcBef>
                <a:spcPts val="1400"/>
              </a:spcBef>
              <a:buNone/>
            </a:pPr>
            <a:r>
              <a:rPr lang="en-GB" sz="1600" dirty="0">
                <a:solidFill>
                  <a:schemeClr val="accent3">
                    <a:lumMod val="25000"/>
                  </a:schemeClr>
                </a:solidFill>
                <a:latin typeface="Abadi"/>
              </a:rPr>
              <a:t>Explanation:</a:t>
            </a:r>
          </a:p>
          <a:p>
            <a:pPr marL="0" indent="0">
              <a:lnSpc>
                <a:spcPct val="100000"/>
              </a:lnSpc>
              <a:spcBef>
                <a:spcPts val="1400"/>
              </a:spcBef>
              <a:buNone/>
            </a:pPr>
            <a:r>
              <a:rPr lang="en-GB" sz="1600" dirty="0">
                <a:solidFill>
                  <a:schemeClr val="accent3">
                    <a:lumMod val="25000"/>
                  </a:schemeClr>
                </a:solidFill>
                <a:latin typeface="Abadi"/>
              </a:rPr>
              <a:t>• From the visual analysis of the launch site KSC LC-39A we can clearly see that it is:</a:t>
            </a:r>
          </a:p>
          <a:p>
            <a:pPr marL="0" indent="0">
              <a:lnSpc>
                <a:spcPct val="100000"/>
              </a:lnSpc>
              <a:spcBef>
                <a:spcPts val="1400"/>
              </a:spcBef>
              <a:buNone/>
            </a:pPr>
            <a:r>
              <a:rPr lang="en-GB" sz="1600" dirty="0">
                <a:solidFill>
                  <a:schemeClr val="accent3">
                    <a:lumMod val="25000"/>
                  </a:schemeClr>
                </a:solidFill>
                <a:latin typeface="Abadi"/>
              </a:rPr>
              <a:t>- relative close to railway (15.23 km)</a:t>
            </a:r>
          </a:p>
          <a:p>
            <a:pPr marL="0" indent="0">
              <a:lnSpc>
                <a:spcPct val="100000"/>
              </a:lnSpc>
              <a:spcBef>
                <a:spcPts val="1400"/>
              </a:spcBef>
              <a:buNone/>
            </a:pPr>
            <a:r>
              <a:rPr lang="en-GB" sz="1600" dirty="0">
                <a:solidFill>
                  <a:schemeClr val="accent3">
                    <a:lumMod val="25000"/>
                  </a:schemeClr>
                </a:solidFill>
                <a:latin typeface="Abadi"/>
              </a:rPr>
              <a:t>- relative close to highway (20.28 km)</a:t>
            </a:r>
          </a:p>
          <a:p>
            <a:pPr marL="0" indent="0">
              <a:lnSpc>
                <a:spcPct val="100000"/>
              </a:lnSpc>
              <a:spcBef>
                <a:spcPts val="1400"/>
              </a:spcBef>
              <a:buNone/>
            </a:pPr>
            <a:r>
              <a:rPr lang="en-GB" sz="1600" dirty="0">
                <a:solidFill>
                  <a:schemeClr val="accent3">
                    <a:lumMod val="25000"/>
                  </a:schemeClr>
                </a:solidFill>
                <a:latin typeface="Abadi"/>
              </a:rPr>
              <a:t>- relative close to coastline (14.99 km)</a:t>
            </a:r>
          </a:p>
          <a:p>
            <a:pPr marL="0" indent="0">
              <a:lnSpc>
                <a:spcPct val="100000"/>
              </a:lnSpc>
              <a:spcBef>
                <a:spcPts val="1400"/>
              </a:spcBef>
              <a:buNone/>
            </a:pPr>
            <a:r>
              <a:rPr lang="en-GB" sz="1600" dirty="0">
                <a:solidFill>
                  <a:schemeClr val="accent3">
                    <a:lumMod val="25000"/>
                  </a:schemeClr>
                </a:solidFill>
                <a:latin typeface="Abadi"/>
              </a:rPr>
              <a:t>• Also the launch site KSC LC-39A is relative close to its closest city Titusville (16.32 km).</a:t>
            </a:r>
          </a:p>
          <a:p>
            <a:pPr marL="0" indent="0">
              <a:lnSpc>
                <a:spcPct val="100000"/>
              </a:lnSpc>
              <a:spcBef>
                <a:spcPts val="1400"/>
              </a:spcBef>
              <a:buNone/>
            </a:pPr>
            <a:r>
              <a:rPr lang="en-GB" sz="1600" dirty="0">
                <a:solidFill>
                  <a:schemeClr val="accent3">
                    <a:lumMod val="25000"/>
                  </a:schemeClr>
                </a:solidFill>
                <a:latin typeface="Abadi"/>
              </a:rPr>
              <a:t>• Failed rocket with its high speed can cover distances like 15-20 km in few seconds. It could be potentially dangerous to populated areas.</a:t>
            </a: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Distance from the launch site KSC LC-39A to its proximities</a:t>
            </a:r>
            <a:endParaRPr lang="en-US" dirty="0">
              <a:solidFill>
                <a:srgbClr val="0B49CB"/>
              </a:solidFill>
              <a:latin typeface="Abadi"/>
            </a:endParaRPr>
          </a:p>
        </p:txBody>
      </p:sp>
      <p:pic>
        <p:nvPicPr>
          <p:cNvPr id="4" name="Kép 3">
            <a:extLst>
              <a:ext uri="{FF2B5EF4-FFF2-40B4-BE49-F238E27FC236}">
                <a16:creationId xmlns:a16="http://schemas.microsoft.com/office/drawing/2014/main" id="{B4593248-8531-F5E0-D68E-2507F4FE3904}"/>
              </a:ext>
            </a:extLst>
          </p:cNvPr>
          <p:cNvPicPr>
            <a:picLocks noChangeAspect="1"/>
          </p:cNvPicPr>
          <p:nvPr/>
        </p:nvPicPr>
        <p:blipFill>
          <a:blip r:embed="rId3"/>
          <a:stretch>
            <a:fillRect/>
          </a:stretch>
        </p:blipFill>
        <p:spPr>
          <a:xfrm>
            <a:off x="6207933" y="1745356"/>
            <a:ext cx="5984067" cy="386880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5788" y="5099740"/>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The chart clearly shows that from all the sites, KSC LC-39A has the most</a:t>
            </a:r>
          </a:p>
          <a:p>
            <a:pPr marL="0" indent="0">
              <a:lnSpc>
                <a:spcPct val="100000"/>
              </a:lnSpc>
              <a:spcBef>
                <a:spcPts val="1400"/>
              </a:spcBef>
              <a:buNone/>
            </a:pPr>
            <a:r>
              <a:rPr lang="en-GB" sz="2200" dirty="0">
                <a:solidFill>
                  <a:schemeClr val="accent3">
                    <a:lumMod val="25000"/>
                  </a:schemeClr>
                </a:solidFill>
                <a:latin typeface="Abadi"/>
              </a:rPr>
              <a:t>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Launch success count for all sites</a:t>
            </a:r>
            <a:endParaRPr lang="en-US" dirty="0">
              <a:solidFill>
                <a:srgbClr val="0B49CB"/>
              </a:solidFill>
              <a:latin typeface="Abadi"/>
            </a:endParaRPr>
          </a:p>
        </p:txBody>
      </p:sp>
      <p:pic>
        <p:nvPicPr>
          <p:cNvPr id="4" name="Kép 3">
            <a:extLst>
              <a:ext uri="{FF2B5EF4-FFF2-40B4-BE49-F238E27FC236}">
                <a16:creationId xmlns:a16="http://schemas.microsoft.com/office/drawing/2014/main" id="{5E991C23-3A50-360D-8B84-92AD60176D1F}"/>
              </a:ext>
            </a:extLst>
          </p:cNvPr>
          <p:cNvPicPr>
            <a:picLocks noChangeAspect="1"/>
          </p:cNvPicPr>
          <p:nvPr/>
        </p:nvPicPr>
        <p:blipFill>
          <a:blip r:embed="rId3"/>
          <a:stretch>
            <a:fillRect/>
          </a:stretch>
        </p:blipFill>
        <p:spPr>
          <a:xfrm>
            <a:off x="0" y="1160166"/>
            <a:ext cx="12192000" cy="386710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5660840" cy="27356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500" b="1" dirty="0">
                <a:solidFill>
                  <a:schemeClr val="accent3">
                    <a:lumMod val="25000"/>
                  </a:schemeClr>
                </a:solidFill>
                <a:latin typeface="Abadi" panose="020B0604020104020204" pitchFamily="34" charset="0"/>
              </a:rPr>
              <a:t>Project background and context</a:t>
            </a:r>
          </a:p>
          <a:p>
            <a:pPr marL="457200" lvl="1" indent="0">
              <a:spcBef>
                <a:spcPts val="0"/>
              </a:spcBef>
              <a:buNone/>
            </a:pPr>
            <a:r>
              <a:rPr lang="en-GB" sz="1400" dirty="0">
                <a:solidFill>
                  <a:schemeClr val="accent3">
                    <a:lumMod val="25000"/>
                  </a:schemeClr>
                </a:solidFill>
                <a:latin typeface="Abadi" panose="020B0604020104020204" pitchFamily="34" charset="0"/>
              </a:rPr>
              <a:t>SpaceX is the most successful company of the commercial space</a:t>
            </a:r>
          </a:p>
          <a:p>
            <a:pPr marL="457200" lvl="1" indent="0">
              <a:spcBef>
                <a:spcPts val="0"/>
              </a:spcBef>
              <a:buNone/>
            </a:pPr>
            <a:r>
              <a:rPr lang="en-GB" sz="1400" dirty="0">
                <a:solidFill>
                  <a:schemeClr val="accent3">
                    <a:lumMod val="25000"/>
                  </a:schemeClr>
                </a:solidFill>
                <a:latin typeface="Abadi" panose="020B0604020104020204" pitchFamily="34" charset="0"/>
              </a:rPr>
              <a:t>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endParaRPr lang="en-US" sz="1400" dirty="0">
              <a:solidFill>
                <a:schemeClr val="accent3">
                  <a:lumMod val="25000"/>
                </a:schemeClr>
              </a:solidFill>
              <a:latin typeface="Abadi" panose="020B0604020104020204" pitchFamily="34" charset="0"/>
            </a:endParaRPr>
          </a:p>
          <a:p>
            <a:pPr>
              <a:spcBef>
                <a:spcPts val="1400"/>
              </a:spcBef>
            </a:pPr>
            <a:r>
              <a:rPr lang="en-US" sz="1500" b="1" dirty="0">
                <a:solidFill>
                  <a:schemeClr val="accent3">
                    <a:lumMod val="25000"/>
                  </a:schemeClr>
                </a:solidFill>
                <a:latin typeface="Abadi" panose="020B0604020104020204" pitchFamily="34" charset="0"/>
              </a:rPr>
              <a:t>Problems you want to find answers</a:t>
            </a:r>
          </a:p>
          <a:p>
            <a:pPr marL="457200" lvl="1" indent="0">
              <a:spcBef>
                <a:spcPts val="0"/>
              </a:spcBef>
              <a:buNone/>
            </a:pPr>
            <a:r>
              <a:rPr lang="en-GB" sz="1400" dirty="0">
                <a:solidFill>
                  <a:schemeClr val="tx1"/>
                </a:solidFill>
                <a:latin typeface="Abadi" panose="020B0604020104020204" pitchFamily="34" charset="0"/>
              </a:rPr>
              <a:t>- How do variables such as payload mass, launch site, number of</a:t>
            </a:r>
          </a:p>
          <a:p>
            <a:pPr marL="457200" lvl="1" indent="0">
              <a:spcBef>
                <a:spcPts val="0"/>
              </a:spcBef>
              <a:buNone/>
            </a:pPr>
            <a:r>
              <a:rPr lang="en-GB" sz="1400" dirty="0">
                <a:solidFill>
                  <a:schemeClr val="tx1"/>
                </a:solidFill>
                <a:latin typeface="Abadi" panose="020B0604020104020204" pitchFamily="34" charset="0"/>
              </a:rPr>
              <a:t>flights, and orbits affect the success of the first stage landing?</a:t>
            </a:r>
          </a:p>
          <a:p>
            <a:pPr marL="457200" lvl="1" indent="0">
              <a:spcBef>
                <a:spcPts val="0"/>
              </a:spcBef>
              <a:buNone/>
            </a:pPr>
            <a:r>
              <a:rPr lang="en-GB" sz="1400" dirty="0">
                <a:solidFill>
                  <a:schemeClr val="tx1"/>
                </a:solidFill>
                <a:latin typeface="Abadi" panose="020B0604020104020204" pitchFamily="34" charset="0"/>
              </a:rPr>
              <a:t>- Does the rate of successful landings increase over the years?</a:t>
            </a:r>
          </a:p>
          <a:p>
            <a:pPr marL="457200" lvl="1" indent="0">
              <a:spcBef>
                <a:spcPts val="0"/>
              </a:spcBef>
              <a:buNone/>
            </a:pPr>
            <a:r>
              <a:rPr lang="en-GB" sz="1400" dirty="0">
                <a:solidFill>
                  <a:schemeClr val="tx1"/>
                </a:solidFill>
                <a:latin typeface="Abadi" panose="020B0604020104020204" pitchFamily="34" charset="0"/>
              </a:rPr>
              <a:t>- What is the best algorithm that can be used for binary classification in this case?</a:t>
            </a:r>
            <a:endParaRPr lang="en-US" sz="14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0987" y="5028523"/>
            <a:ext cx="10551583"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Explanation:</a:t>
            </a:r>
          </a:p>
          <a:p>
            <a:pPr marL="0" indent="0">
              <a:lnSpc>
                <a:spcPct val="100000"/>
              </a:lnSpc>
              <a:spcBef>
                <a:spcPts val="1400"/>
              </a:spcBef>
              <a:buNone/>
            </a:pPr>
            <a:r>
              <a:rPr lang="en-GB" sz="2200" dirty="0">
                <a:solidFill>
                  <a:schemeClr val="accent3">
                    <a:lumMod val="25000"/>
                  </a:schemeClr>
                </a:solidFill>
                <a:latin typeface="Abadi"/>
              </a:rPr>
              <a:t>• KSC LC-39A has the highest launch success rate (76.9%) with 10 successful and</a:t>
            </a:r>
          </a:p>
          <a:p>
            <a:pPr marL="0" indent="0">
              <a:lnSpc>
                <a:spcPct val="100000"/>
              </a:lnSpc>
              <a:spcBef>
                <a:spcPts val="1400"/>
              </a:spcBef>
              <a:buNone/>
            </a:pPr>
            <a:r>
              <a:rPr lang="en-GB" sz="2200" dirty="0">
                <a:solidFill>
                  <a:schemeClr val="accent3">
                    <a:lumMod val="25000"/>
                  </a:schemeClr>
                </a:solidFill>
                <a:latin typeface="Abadi"/>
              </a:rPr>
              <a:t>only 3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Launch site with highest launch success ratio</a:t>
            </a:r>
            <a:endParaRPr lang="en-US" dirty="0">
              <a:solidFill>
                <a:srgbClr val="0B49CB"/>
              </a:solidFill>
              <a:latin typeface="Abadi"/>
            </a:endParaRPr>
          </a:p>
        </p:txBody>
      </p:sp>
      <p:pic>
        <p:nvPicPr>
          <p:cNvPr id="4" name="Kép 3">
            <a:extLst>
              <a:ext uri="{FF2B5EF4-FFF2-40B4-BE49-F238E27FC236}">
                <a16:creationId xmlns:a16="http://schemas.microsoft.com/office/drawing/2014/main" id="{5B728997-C35C-6BC9-ACAB-5899B2FF391E}"/>
              </a:ext>
            </a:extLst>
          </p:cNvPr>
          <p:cNvPicPr>
            <a:picLocks noChangeAspect="1"/>
          </p:cNvPicPr>
          <p:nvPr/>
        </p:nvPicPr>
        <p:blipFill>
          <a:blip r:embed="rId3"/>
          <a:stretch>
            <a:fillRect/>
          </a:stretch>
        </p:blipFill>
        <p:spPr>
          <a:xfrm>
            <a:off x="0" y="1195432"/>
            <a:ext cx="12192000" cy="383309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619109"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charts show that payloads between 2000 and 5500 kg have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the highest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Payload Mass vs. Launch Outcome for all sites</a:t>
            </a:r>
            <a:endParaRPr lang="en-US" dirty="0">
              <a:solidFill>
                <a:srgbClr val="0B49CB"/>
              </a:solidFill>
              <a:latin typeface="Abadi"/>
            </a:endParaRPr>
          </a:p>
        </p:txBody>
      </p:sp>
      <p:pic>
        <p:nvPicPr>
          <p:cNvPr id="4" name="Kép 3">
            <a:extLst>
              <a:ext uri="{FF2B5EF4-FFF2-40B4-BE49-F238E27FC236}">
                <a16:creationId xmlns:a16="http://schemas.microsoft.com/office/drawing/2014/main" id="{5BDE35FB-D27C-C03B-E529-1991FB1986E5}"/>
              </a:ext>
            </a:extLst>
          </p:cNvPr>
          <p:cNvPicPr>
            <a:picLocks noChangeAspect="1"/>
          </p:cNvPicPr>
          <p:nvPr/>
        </p:nvPicPr>
        <p:blipFill>
          <a:blip r:embed="rId3"/>
          <a:stretch>
            <a:fillRect/>
          </a:stretch>
        </p:blipFill>
        <p:spPr>
          <a:xfrm>
            <a:off x="4474631" y="1350771"/>
            <a:ext cx="7611537" cy="2734057"/>
          </a:xfrm>
          <a:prstGeom prst="rect">
            <a:avLst/>
          </a:prstGeom>
        </p:spPr>
      </p:pic>
      <p:pic>
        <p:nvPicPr>
          <p:cNvPr id="7" name="Kép 6">
            <a:extLst>
              <a:ext uri="{FF2B5EF4-FFF2-40B4-BE49-F238E27FC236}">
                <a16:creationId xmlns:a16="http://schemas.microsoft.com/office/drawing/2014/main" id="{C1903C9D-DC5D-BEC8-0DAE-E37CAD385B3B}"/>
              </a:ext>
            </a:extLst>
          </p:cNvPr>
          <p:cNvPicPr>
            <a:picLocks noChangeAspect="1"/>
          </p:cNvPicPr>
          <p:nvPr/>
        </p:nvPicPr>
        <p:blipFill>
          <a:blip r:embed="rId4"/>
          <a:stretch>
            <a:fillRect/>
          </a:stretch>
        </p:blipFill>
        <p:spPr>
          <a:xfrm>
            <a:off x="4474630" y="4084828"/>
            <a:ext cx="7611537" cy="269595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7611" y="1523206"/>
            <a:ext cx="5325989" cy="3811588"/>
          </a:xfrm>
          <a:prstGeom prst="rect">
            <a:avLst/>
          </a:prstGeom>
        </p:spPr>
        <p:txBody>
          <a:bodyPr vert="horz" lIns="91440" tIns="45720" rIns="91440" bIns="45720" rtlCol="0" anchor="t">
            <a:noAutofit/>
          </a:bodyPr>
          <a:lstStyle/>
          <a:p>
            <a:pPr marL="0" indent="0">
              <a:lnSpc>
                <a:spcPct val="100000"/>
              </a:lnSpc>
              <a:spcBef>
                <a:spcPts val="1400"/>
              </a:spcBef>
              <a:buNone/>
            </a:pPr>
            <a:r>
              <a:rPr lang="en-GB" sz="1400" dirty="0">
                <a:solidFill>
                  <a:schemeClr val="accent3">
                    <a:lumMod val="25000"/>
                  </a:schemeClr>
                </a:solidFill>
                <a:latin typeface="Abadi"/>
              </a:rPr>
              <a:t>Explanation:</a:t>
            </a:r>
          </a:p>
          <a:p>
            <a:pPr marL="0" indent="0">
              <a:lnSpc>
                <a:spcPct val="100000"/>
              </a:lnSpc>
              <a:spcBef>
                <a:spcPts val="1400"/>
              </a:spcBef>
              <a:buNone/>
            </a:pPr>
            <a:r>
              <a:rPr lang="en-GB" sz="1400" dirty="0">
                <a:solidFill>
                  <a:schemeClr val="accent3">
                    <a:lumMod val="25000"/>
                  </a:schemeClr>
                </a:solidFill>
                <a:latin typeface="Abadi"/>
              </a:rPr>
              <a:t>• Based on the scores of the Test Set, we can not confirm which method performs best.</a:t>
            </a:r>
          </a:p>
          <a:p>
            <a:pPr marL="0" indent="0">
              <a:lnSpc>
                <a:spcPct val="100000"/>
              </a:lnSpc>
              <a:spcBef>
                <a:spcPts val="1400"/>
              </a:spcBef>
              <a:buNone/>
            </a:pPr>
            <a:r>
              <a:rPr lang="en-GB" sz="1400" dirty="0">
                <a:solidFill>
                  <a:schemeClr val="accent3">
                    <a:lumMod val="25000"/>
                  </a:schemeClr>
                </a:solidFill>
                <a:latin typeface="Abadi"/>
              </a:rPr>
              <a:t>• Same Test Set scores may be due to the small test sample size (18 samples). Therefore, we tested all methods based on the whole Dataset.</a:t>
            </a:r>
          </a:p>
          <a:p>
            <a:pPr marL="0" indent="0">
              <a:lnSpc>
                <a:spcPct val="100000"/>
              </a:lnSpc>
              <a:spcBef>
                <a:spcPts val="1400"/>
              </a:spcBef>
              <a:buNone/>
            </a:pPr>
            <a:r>
              <a:rPr lang="en-GB" sz="1400" dirty="0">
                <a:solidFill>
                  <a:schemeClr val="accent3">
                    <a:lumMod val="25000"/>
                  </a:schemeClr>
                </a:solidFill>
                <a:latin typeface="Abadi"/>
              </a:rPr>
              <a:t>• The scores of the whole Dataset confirm that the best model is the Decision Tree Model. This model has not only higher scores, but also the highest accuracy.</a:t>
            </a:r>
            <a:endParaRPr lang="en-US" sz="1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Kép 2">
            <a:extLst>
              <a:ext uri="{FF2B5EF4-FFF2-40B4-BE49-F238E27FC236}">
                <a16:creationId xmlns:a16="http://schemas.microsoft.com/office/drawing/2014/main" id="{2E1D8341-9585-E5AD-8652-DC802EB12EF3}"/>
              </a:ext>
            </a:extLst>
          </p:cNvPr>
          <p:cNvPicPr>
            <a:picLocks noChangeAspect="1"/>
          </p:cNvPicPr>
          <p:nvPr/>
        </p:nvPicPr>
        <p:blipFill>
          <a:blip r:embed="rId3"/>
          <a:stretch>
            <a:fillRect/>
          </a:stretch>
        </p:blipFill>
        <p:spPr>
          <a:xfrm>
            <a:off x="6493867" y="1668045"/>
            <a:ext cx="4791744" cy="1428949"/>
          </a:xfrm>
          <a:prstGeom prst="rect">
            <a:avLst/>
          </a:prstGeom>
        </p:spPr>
      </p:pic>
      <p:pic>
        <p:nvPicPr>
          <p:cNvPr id="7" name="Kép 6">
            <a:extLst>
              <a:ext uri="{FF2B5EF4-FFF2-40B4-BE49-F238E27FC236}">
                <a16:creationId xmlns:a16="http://schemas.microsoft.com/office/drawing/2014/main" id="{FF5221EC-A73F-67C8-624C-9436EF250052}"/>
              </a:ext>
            </a:extLst>
          </p:cNvPr>
          <p:cNvPicPr>
            <a:picLocks noChangeAspect="1"/>
          </p:cNvPicPr>
          <p:nvPr/>
        </p:nvPicPr>
        <p:blipFill>
          <a:blip r:embed="rId4"/>
          <a:stretch>
            <a:fillRect/>
          </a:stretch>
        </p:blipFill>
        <p:spPr>
          <a:xfrm>
            <a:off x="6474815" y="3677340"/>
            <a:ext cx="4810796" cy="144800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Examining the confusion matrix, we see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that logistic regression can distinguish</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between the different classes. We see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that the major problem is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Kép 2">
            <a:extLst>
              <a:ext uri="{FF2B5EF4-FFF2-40B4-BE49-F238E27FC236}">
                <a16:creationId xmlns:a16="http://schemas.microsoft.com/office/drawing/2014/main" id="{3FC2971A-D0FD-8B58-B70C-F034FF7633C1}"/>
              </a:ext>
            </a:extLst>
          </p:cNvPr>
          <p:cNvPicPr>
            <a:picLocks noChangeAspect="1"/>
          </p:cNvPicPr>
          <p:nvPr/>
        </p:nvPicPr>
        <p:blipFill>
          <a:blip r:embed="rId3"/>
          <a:stretch>
            <a:fillRect/>
          </a:stretch>
        </p:blipFill>
        <p:spPr>
          <a:xfrm>
            <a:off x="5914149" y="1567322"/>
            <a:ext cx="6277851" cy="47917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176629" cy="4351338"/>
          </a:xfrm>
          <a:prstGeom prst="rect">
            <a:avLst/>
          </a:prstGeom>
        </p:spPr>
        <p:txBody>
          <a:bodyPr>
            <a:normAutofit lnSpcReduction="1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Decision Tree Model is the best algorithm for this dataset.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Launches with a low payload mass show better results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than launches with a larger payload mass.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Most of launch sites are in proximity to the Equator line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and all the sites are in very close proximity to the coast.</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success rate of launches increases over the years.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KSC LC-39A has the highest success rate of the launches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from all the sites.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Orbits ES-L1, GEO, HEO and SSO have 100% success rat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82306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Using SpaceX Rest Api</a:t>
            </a:r>
          </a:p>
          <a:p>
            <a:pPr lvl="1">
              <a:lnSpc>
                <a:spcPct val="120000"/>
              </a:lnSpc>
              <a:spcBef>
                <a:spcPts val="1400"/>
              </a:spcBef>
            </a:pPr>
            <a:r>
              <a:rPr lang="en-US" sz="7600" dirty="0">
                <a:solidFill>
                  <a:schemeClr val="bg2">
                    <a:lumMod val="50000"/>
                  </a:schemeClr>
                </a:solidFill>
                <a:latin typeface="Abadi"/>
              </a:rPr>
              <a:t>Using 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lvl="1">
              <a:lnSpc>
                <a:spcPct val="120000"/>
              </a:lnSpc>
              <a:spcBef>
                <a:spcPts val="1400"/>
              </a:spcBef>
            </a:pPr>
            <a:r>
              <a:rPr lang="en-US" sz="7600" dirty="0">
                <a:solidFill>
                  <a:schemeClr val="bg2">
                    <a:lumMod val="50000"/>
                  </a:schemeClr>
                </a:solidFill>
                <a:latin typeface="Abadi"/>
              </a:rPr>
              <a:t>Dealing with missing values</a:t>
            </a:r>
          </a:p>
          <a:p>
            <a:pPr lvl="1">
              <a:lnSpc>
                <a:spcPct val="120000"/>
              </a:lnSpc>
              <a:spcBef>
                <a:spcPts val="1400"/>
              </a:spcBef>
            </a:pPr>
            <a:r>
              <a:rPr lang="en-US" sz="7600" dirty="0">
                <a:solidFill>
                  <a:schemeClr val="bg2">
                    <a:lumMod val="50000"/>
                  </a:schemeClr>
                </a:solidFill>
                <a:latin typeface="Abadi"/>
              </a:rPr>
              <a:t>Using One Hot Encoding to prepare the data to a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GB" sz="7600" dirty="0">
                <a:solidFill>
                  <a:schemeClr val="tx1"/>
                </a:solidFill>
                <a:latin typeface="Abadi" panose="020B0604020104020204" pitchFamily="34" charset="0"/>
              </a:rPr>
              <a:t>Building, tuning and evaluation of classification models to ensure the best results</a:t>
            </a:r>
            <a:endParaRPr lang="en-US" sz="7600" dirty="0">
              <a:solidFill>
                <a:schemeClr val="tx1"/>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445" y="430788"/>
            <a:ext cx="285710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1900" dirty="0">
                <a:latin typeface="Abadi" panose="020B0604020104020204" pitchFamily="34" charset="0"/>
              </a:rPr>
              <a:t>Data collection process involved a combination of API requests from SpaceX REST API and Web Scraping data from a table in SpaceX’s Wikipedia entry. We had to use both of these data collection methods in order to get complete information about the launches for a more detailed analysis.</a:t>
            </a:r>
          </a:p>
          <a:p>
            <a:pPr marL="0" indent="0">
              <a:lnSpc>
                <a:spcPct val="100000"/>
              </a:lnSpc>
              <a:spcBef>
                <a:spcPts val="1400"/>
              </a:spcBef>
              <a:buNone/>
            </a:pPr>
            <a:r>
              <a:rPr lang="en-GB" sz="1600" b="1" dirty="0"/>
              <a:t>Data Columns are obtained by using SpaceX REST API: </a:t>
            </a:r>
          </a:p>
          <a:p>
            <a:pPr marL="0" indent="0">
              <a:lnSpc>
                <a:spcPct val="100000"/>
              </a:lnSpc>
              <a:spcBef>
                <a:spcPts val="1400"/>
              </a:spcBef>
              <a:buNone/>
            </a:pPr>
            <a:r>
              <a:rPr lang="en-GB" sz="1600" dirty="0"/>
              <a:t>	</a:t>
            </a:r>
            <a:r>
              <a:rPr lang="en-GB" sz="1600" dirty="0" err="1"/>
              <a:t>FlightNumber</a:t>
            </a:r>
            <a:r>
              <a:rPr lang="en-GB" sz="1600" dirty="0"/>
              <a:t>, Date, </a:t>
            </a:r>
            <a:r>
              <a:rPr lang="en-GB" sz="1600" dirty="0" err="1"/>
              <a:t>BoosterVersion</a:t>
            </a:r>
            <a:r>
              <a:rPr lang="en-GB" sz="1600" dirty="0"/>
              <a:t>, </a:t>
            </a:r>
            <a:r>
              <a:rPr lang="en-GB" sz="1600" dirty="0" err="1"/>
              <a:t>PayloadMass</a:t>
            </a:r>
            <a:r>
              <a:rPr lang="en-GB" sz="1600" dirty="0"/>
              <a:t>, Orbit, </a:t>
            </a:r>
            <a:r>
              <a:rPr lang="en-GB" sz="1600" dirty="0" err="1"/>
              <a:t>LaunchSite</a:t>
            </a:r>
            <a:r>
              <a:rPr lang="en-GB" sz="1600" dirty="0"/>
              <a:t>, Outcome, Flights, </a:t>
            </a:r>
            <a:r>
              <a:rPr lang="en-GB" sz="1600" dirty="0" err="1"/>
              <a:t>GridFins</a:t>
            </a:r>
            <a:r>
              <a:rPr lang="en-GB" sz="1600" dirty="0"/>
              <a:t>, Reused, Legs, </a:t>
            </a:r>
            <a:r>
              <a:rPr lang="en-GB" sz="1600" dirty="0" err="1"/>
              <a:t>LandingPad</a:t>
            </a:r>
            <a:r>
              <a:rPr lang="en-GB" sz="1600" dirty="0"/>
              <a:t>, Block, </a:t>
            </a:r>
            <a:r>
              <a:rPr lang="en-GB" sz="1600" dirty="0" err="1"/>
              <a:t>ReusedCount</a:t>
            </a:r>
            <a:r>
              <a:rPr lang="en-GB" sz="1600" dirty="0"/>
              <a:t>, Serial, Longitude, Latitude </a:t>
            </a:r>
          </a:p>
          <a:p>
            <a:pPr marL="0" indent="0">
              <a:lnSpc>
                <a:spcPct val="100000"/>
              </a:lnSpc>
              <a:spcBef>
                <a:spcPts val="1400"/>
              </a:spcBef>
              <a:buNone/>
            </a:pPr>
            <a:r>
              <a:rPr lang="en-GB" sz="1600" b="1" dirty="0"/>
              <a:t>Data Columns are obtained by using Wikipedia Web Scraping: </a:t>
            </a:r>
          </a:p>
          <a:p>
            <a:pPr marL="0" indent="0">
              <a:lnSpc>
                <a:spcPct val="100000"/>
              </a:lnSpc>
              <a:spcBef>
                <a:spcPts val="1400"/>
              </a:spcBef>
              <a:buNone/>
            </a:pPr>
            <a:r>
              <a:rPr lang="en-GB" sz="1600" dirty="0"/>
              <a:t>	Flight No., Launch site, Payload, </a:t>
            </a:r>
            <a:r>
              <a:rPr lang="en-GB" sz="1600" dirty="0" err="1"/>
              <a:t>PayloadMass</a:t>
            </a:r>
            <a:r>
              <a:rPr lang="en-GB" sz="1600" dirty="0"/>
              <a:t>, Orbit, Customer, Launch outcome, Version Booster, Booster landing, Date, Time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Kép 6">
            <a:extLst>
              <a:ext uri="{FF2B5EF4-FFF2-40B4-BE49-F238E27FC236}">
                <a16:creationId xmlns:a16="http://schemas.microsoft.com/office/drawing/2014/main" id="{BFCC7E5F-BBB8-74F5-0226-F9BC62772A2A}"/>
              </a:ext>
            </a:extLst>
          </p:cNvPr>
          <p:cNvPicPr>
            <a:picLocks noChangeAspect="1"/>
          </p:cNvPicPr>
          <p:nvPr/>
        </p:nvPicPr>
        <p:blipFill>
          <a:blip r:embed="rId3"/>
          <a:stretch>
            <a:fillRect/>
          </a:stretch>
        </p:blipFill>
        <p:spPr>
          <a:xfrm>
            <a:off x="864540" y="1588472"/>
            <a:ext cx="10326541" cy="441069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Kép 6">
            <a:extLst>
              <a:ext uri="{FF2B5EF4-FFF2-40B4-BE49-F238E27FC236}">
                <a16:creationId xmlns:a16="http://schemas.microsoft.com/office/drawing/2014/main" id="{311EBA1A-E6A0-E830-9F08-2FF5FFDED797}"/>
              </a:ext>
            </a:extLst>
          </p:cNvPr>
          <p:cNvPicPr>
            <a:picLocks noChangeAspect="1"/>
          </p:cNvPicPr>
          <p:nvPr/>
        </p:nvPicPr>
        <p:blipFill>
          <a:blip r:embed="rId3"/>
          <a:stretch>
            <a:fillRect/>
          </a:stretch>
        </p:blipFill>
        <p:spPr>
          <a:xfrm>
            <a:off x="947019" y="1266523"/>
            <a:ext cx="10297962" cy="432495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143</TotalTime>
  <Words>2548</Words>
  <Application>Microsoft Office PowerPoint</Application>
  <PresentationFormat>Szélesvásznú</PresentationFormat>
  <Paragraphs>303</Paragraphs>
  <Slides>47</Slides>
  <Notes>4</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47</vt:i4>
      </vt:variant>
    </vt:vector>
  </HeadingPairs>
  <TitlesOfParts>
    <vt:vector size="52" baseType="lpstr">
      <vt:lpstr>Abadi</vt:lpstr>
      <vt:lpstr>Arial</vt:lpstr>
      <vt:lpstr>Calibri</vt:lpstr>
      <vt:lpstr>IBM Plex Mono SemiBold</vt:lpstr>
      <vt:lpstr>Custom Design</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FIIDHI@edu.szte.hu</cp:lastModifiedBy>
  <cp:revision>200</cp:revision>
  <dcterms:created xsi:type="dcterms:W3CDTF">2021-04-29T18:58:34Z</dcterms:created>
  <dcterms:modified xsi:type="dcterms:W3CDTF">2024-07-19T23:15:45Z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